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3" r:id="rId4"/>
    <p:sldId id="258" r:id="rId5"/>
    <p:sldId id="264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16"/>
    <p:restoredTop sz="94633"/>
  </p:normalViewPr>
  <p:slideViewPr>
    <p:cSldViewPr snapToGrid="0" snapToObjects="1">
      <p:cViewPr varScale="1">
        <p:scale>
          <a:sx n="90" d="100"/>
          <a:sy n="90" d="100"/>
        </p:scale>
        <p:origin x="68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6F615-66E2-407B-8EB0-043EBB0AC75F}" type="datetimeFigureOut">
              <a:rPr lang="en-US" smtClean="0"/>
              <a:pPr/>
              <a:t>11/22/15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7C5FEC-AB2C-4F4B-89C8-40E5C854495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90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ersion 3, page 1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ersion 3, page 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6"/>
          <p:cNvSpPr>
            <a:spLocks noGrp="1"/>
          </p:cNvSpPr>
          <p:nvPr>
            <p:ph type="ftr" sz="quarter" idx="4294967295"/>
          </p:nvPr>
        </p:nvSpPr>
        <p:spPr>
          <a:xfrm>
            <a:off x="865949" y="6405832"/>
            <a:ext cx="5153852" cy="365125"/>
          </a:xfrm>
          <a:prstGeom prst="rect">
            <a:avLst/>
          </a:prstGeom>
        </p:spPr>
        <p:txBody>
          <a:bodyPr/>
          <a:lstStyle>
            <a:lvl1pPr algn="l" defTabSz="914400">
              <a:defRPr b="0" i="0">
                <a:latin typeface="Helvetica"/>
                <a:cs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Click Insert &gt; Header &amp; Footer to add Area/Division/Department name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Helvetica"/>
                <a:cs typeface="Helvetica"/>
              </a:rPr>
              <a:t>.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4825"/>
            <a:ext cx="7772400" cy="828675"/>
          </a:xfrm>
        </p:spPr>
        <p:txBody>
          <a:bodyPr>
            <a:normAutofit/>
          </a:bodyPr>
          <a:lstStyle/>
          <a:p>
            <a:r>
              <a:rPr lang="en-US" dirty="0" smtClean="0"/>
              <a:t>Predicting Brain Size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537200" y="4622800"/>
            <a:ext cx="312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Samantha Stanley </a:t>
            </a:r>
            <a:br>
              <a:rPr lang="en-US" sz="1600" dirty="0" smtClean="0"/>
            </a:br>
            <a:r>
              <a:rPr lang="en-US" sz="1600" dirty="0" smtClean="0"/>
              <a:t>Jasmine Dumas</a:t>
            </a:r>
          </a:p>
          <a:p>
            <a:r>
              <a:rPr lang="en-US" sz="1600" dirty="0" smtClean="0"/>
              <a:t>Christopher Lee</a:t>
            </a:r>
            <a:endParaRPr lang="en-US" sz="16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32"/>
    </mc:Choice>
    <mc:Fallback>
      <p:transition spd="slow" advTm="20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65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Data Introduction &amp; Analysis Objective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9538"/>
            <a:ext cx="8229600" cy="4746625"/>
          </a:xfrm>
        </p:spPr>
        <p:txBody>
          <a:bodyPr>
            <a:normAutofit/>
          </a:bodyPr>
          <a:lstStyle/>
          <a:p>
            <a:r>
              <a:rPr lang="en-US" sz="2000" dirty="0" smtClean="0"/>
              <a:t>Original data was collected for the study completed by </a:t>
            </a:r>
            <a:r>
              <a:rPr lang="en-US" sz="2000" dirty="0" err="1" smtClean="0"/>
              <a:t>Willerman</a:t>
            </a:r>
            <a:r>
              <a:rPr lang="en-US" sz="2000" dirty="0" smtClean="0"/>
              <a:t> et. al in 1981</a:t>
            </a:r>
          </a:p>
          <a:p>
            <a:pPr lvl="1"/>
            <a:r>
              <a:rPr lang="en-US" sz="1800" dirty="0" smtClean="0"/>
              <a:t>Original study objective was to determine if an individual’s brain size is an indicator of intelligence</a:t>
            </a:r>
          </a:p>
          <a:p>
            <a:endParaRPr lang="en-US" sz="2000" dirty="0" smtClean="0"/>
          </a:p>
          <a:p>
            <a:r>
              <a:rPr lang="en-US" sz="2000" dirty="0" smtClean="0"/>
              <a:t>Data sample includes 40 right-handed introductory psychology students </a:t>
            </a:r>
            <a:r>
              <a:rPr lang="en-US" sz="2000" dirty="0" smtClean="0"/>
              <a:t>at a large </a:t>
            </a:r>
            <a:r>
              <a:rPr lang="en-US" sz="2000" dirty="0" smtClean="0"/>
              <a:t>southwestern</a:t>
            </a:r>
            <a:r>
              <a:rPr lang="en-US" sz="2000" dirty="0" smtClean="0"/>
              <a:t> </a:t>
            </a:r>
            <a:r>
              <a:rPr lang="en-US" sz="2000" dirty="0" smtClean="0"/>
              <a:t>u</a:t>
            </a:r>
            <a:r>
              <a:rPr lang="en-US" sz="2000" dirty="0" smtClean="0"/>
              <a:t>niversity.</a:t>
            </a:r>
            <a:endParaRPr lang="en-US" sz="2000" dirty="0" smtClean="0"/>
          </a:p>
          <a:p>
            <a:pPr lvl="1"/>
            <a:r>
              <a:rPr lang="en-US" sz="1800" dirty="0" smtClean="0"/>
              <a:t>Independent variables were gender, height, weight, full scale IQ scores (FSIQ), verbal IQ score (VIQ) and performance IQ score (PIQ)</a:t>
            </a:r>
          </a:p>
          <a:p>
            <a:pPr lvl="1"/>
            <a:r>
              <a:rPr lang="en-US" sz="1800" dirty="0" smtClean="0"/>
              <a:t>Dependent variable was brain size calculated by MRI pixel count</a:t>
            </a:r>
          </a:p>
          <a:p>
            <a:endParaRPr lang="en-US" sz="2000" dirty="0"/>
          </a:p>
          <a:p>
            <a:r>
              <a:rPr lang="en-US" sz="2000" dirty="0" smtClean="0"/>
              <a:t>Objective of our data analysis is to examine if available independent variables are adequate predictive attributes at estimating brain size</a:t>
            </a:r>
            <a:endParaRPr lang="en-US" sz="2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155700"/>
            <a:ext cx="91440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16"/>
    </mc:Choice>
    <mc:Fallback>
      <p:transition spd="slow" advTm="51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653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Data Processing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9538"/>
            <a:ext cx="8229600" cy="4746625"/>
          </a:xfrm>
        </p:spPr>
        <p:txBody>
          <a:bodyPr>
            <a:normAutofit/>
          </a:bodyPr>
          <a:lstStyle/>
          <a:p>
            <a:r>
              <a:rPr lang="en-US" sz="2000" dirty="0" smtClean="0"/>
              <a:t>Identified challenges during data validation</a:t>
            </a:r>
          </a:p>
          <a:p>
            <a:pPr lvl="1"/>
            <a:r>
              <a:rPr lang="en-US" sz="1800" dirty="0" smtClean="0"/>
              <a:t>Small sample size </a:t>
            </a:r>
          </a:p>
          <a:p>
            <a:pPr lvl="2"/>
            <a:r>
              <a:rPr lang="en-US" sz="1400" dirty="0" smtClean="0"/>
              <a:t>Overall sample size is small (n=40)</a:t>
            </a:r>
          </a:p>
          <a:p>
            <a:pPr lvl="2"/>
            <a:r>
              <a:rPr lang="en-US" sz="1400" dirty="0" smtClean="0"/>
              <a:t>Distinct subset within independent variable, FSIQ</a:t>
            </a:r>
          </a:p>
          <a:p>
            <a:pPr lvl="3"/>
            <a:r>
              <a:rPr lang="en-US" sz="1100" dirty="0" smtClean="0"/>
              <a:t>20 students with FSIQ greater than or equal 130</a:t>
            </a:r>
          </a:p>
          <a:p>
            <a:pPr lvl="3"/>
            <a:r>
              <a:rPr lang="en-US" sz="1100" dirty="0" smtClean="0"/>
              <a:t>20 students with FSIQ less than or equal to 108</a:t>
            </a:r>
          </a:p>
          <a:p>
            <a:pPr lvl="1"/>
            <a:r>
              <a:rPr lang="en-US" sz="1800" dirty="0" smtClean="0"/>
              <a:t>Strong correlation among independent variables </a:t>
            </a:r>
          </a:p>
          <a:p>
            <a:pPr lvl="2"/>
            <a:r>
              <a:rPr lang="en-US" sz="1400" dirty="0" smtClean="0"/>
              <a:t>FSIQ and VIQ = 0.945</a:t>
            </a:r>
          </a:p>
          <a:p>
            <a:pPr lvl="2"/>
            <a:r>
              <a:rPr lang="en-US" sz="1400" dirty="0" smtClean="0"/>
              <a:t>FSIQ and PIQ = 0.934</a:t>
            </a:r>
          </a:p>
          <a:p>
            <a:pPr lvl="1"/>
            <a:r>
              <a:rPr lang="en-US" sz="1800" dirty="0" smtClean="0"/>
              <a:t>Incomplete independent data information for 3 sample records</a:t>
            </a:r>
          </a:p>
          <a:p>
            <a:pPr lvl="1"/>
            <a:endParaRPr lang="en-US" sz="1800" dirty="0" smtClean="0"/>
          </a:p>
          <a:p>
            <a:r>
              <a:rPr lang="en-US" sz="2000" dirty="0" smtClean="0"/>
              <a:t>Other data validation</a:t>
            </a:r>
          </a:p>
          <a:p>
            <a:pPr lvl="1"/>
            <a:r>
              <a:rPr lang="en-US" sz="1800" dirty="0" smtClean="0"/>
              <a:t>No outliers are identified</a:t>
            </a:r>
          </a:p>
          <a:p>
            <a:pPr lvl="1"/>
            <a:r>
              <a:rPr lang="en-US" sz="1800" dirty="0" smtClean="0"/>
              <a:t>No autocorrelation</a:t>
            </a:r>
          </a:p>
          <a:p>
            <a:pPr lvl="1"/>
            <a:r>
              <a:rPr lang="en-US" sz="1800" dirty="0" smtClean="0"/>
              <a:t>No significant sign of </a:t>
            </a:r>
            <a:r>
              <a:rPr lang="en-US" sz="1800" dirty="0" err="1" smtClean="0"/>
              <a:t>heteroscedasticity</a:t>
            </a:r>
            <a:r>
              <a:rPr lang="en-US" sz="1800" dirty="0" smtClean="0"/>
              <a:t> </a:t>
            </a:r>
            <a:endParaRPr lang="en-US" sz="2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155700"/>
            <a:ext cx="91440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60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93"/>
    </mc:Choice>
    <mc:Fallback>
      <p:transition spd="slow" advTm="41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Model Analysis</a:t>
            </a:r>
            <a:endParaRPr lang="en-US" sz="36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1155700"/>
            <a:ext cx="91440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379538"/>
            <a:ext cx="8229600" cy="474662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Simple linear regression result</a:t>
            </a:r>
          </a:p>
          <a:p>
            <a:pPr lvl="1"/>
            <a:r>
              <a:rPr lang="en-US" sz="1800" dirty="0" smtClean="0"/>
              <a:t>After multiple iterations, including stepwise regression analysis, the final linear model includes 3 significant independent variables: Gender, PIQ and Height</a:t>
            </a:r>
          </a:p>
          <a:p>
            <a:pPr lvl="1"/>
            <a:r>
              <a:rPr lang="cy-GB" sz="1800" dirty="0" smtClean="0"/>
              <a:t>ŷ</a:t>
            </a:r>
            <a:r>
              <a:rPr lang="en-US" sz="1800" dirty="0" smtClean="0"/>
              <a:t> =298,646 + 54,561x1 + 1267.68PIQ + 6447.10HEIGHT (</a:t>
            </a:r>
            <a:r>
              <a:rPr lang="en-US" sz="1600" dirty="0" smtClean="0"/>
              <a:t>where x1 = 1 when male)</a:t>
            </a:r>
          </a:p>
          <a:p>
            <a:pPr lvl="1"/>
            <a:r>
              <a:rPr lang="en-US" sz="1800" dirty="0"/>
              <a:t>R-Square = 0.6049 </a:t>
            </a:r>
            <a:endParaRPr lang="en-US" sz="1800" dirty="0" smtClean="0"/>
          </a:p>
          <a:p>
            <a:pPr lvl="1"/>
            <a:r>
              <a:rPr lang="en-US" sz="1800" dirty="0" err="1" smtClean="0"/>
              <a:t>Adj</a:t>
            </a:r>
            <a:r>
              <a:rPr lang="en-US" sz="1800" dirty="0" smtClean="0"/>
              <a:t> R-Square = .5701</a:t>
            </a:r>
          </a:p>
          <a:p>
            <a:r>
              <a:rPr lang="en-US" sz="2000" dirty="0" smtClean="0"/>
              <a:t>Other model validation</a:t>
            </a:r>
          </a:p>
          <a:p>
            <a:pPr lvl="1"/>
            <a:r>
              <a:rPr lang="en-US" sz="1800" dirty="0" smtClean="0"/>
              <a:t>No interaction terms were found as expected</a:t>
            </a:r>
          </a:p>
          <a:p>
            <a:pPr lvl="1"/>
            <a:r>
              <a:rPr lang="en-US" sz="1800" dirty="0" smtClean="0"/>
              <a:t>No higher order terms were found as expected </a:t>
            </a:r>
          </a:p>
          <a:p>
            <a:pPr lvl="1"/>
            <a:r>
              <a:rPr lang="en-US" sz="1800" dirty="0" smtClean="0"/>
              <a:t>3 influential samples were identified (record #6, #11 and #13) but not removed as none of them were extreme outliers</a:t>
            </a:r>
          </a:p>
          <a:p>
            <a:pPr lvl="1"/>
            <a:r>
              <a:rPr lang="en-US" sz="1800" dirty="0" smtClean="0"/>
              <a:t>No sign of autocorrelation</a:t>
            </a:r>
          </a:p>
          <a:p>
            <a:pPr lvl="1"/>
            <a:r>
              <a:rPr lang="en-US" sz="1800" dirty="0" smtClean="0"/>
              <a:t>Sign of </a:t>
            </a:r>
            <a:r>
              <a:rPr lang="en-US" sz="1800" dirty="0" err="1" smtClean="0"/>
              <a:t>heteroscedasticity</a:t>
            </a:r>
            <a:r>
              <a:rPr lang="en-US" sz="1800" dirty="0" smtClean="0"/>
              <a:t> was identified between residual and PIQ but all transformation attempt did not improve regression result</a:t>
            </a:r>
          </a:p>
          <a:p>
            <a:pPr lvl="1"/>
            <a:r>
              <a:rPr lang="en-US" sz="1800" dirty="0" smtClean="0"/>
              <a:t>Dependent variable transformation, log and inverse, did not </a:t>
            </a:r>
            <a:r>
              <a:rPr lang="en-US" sz="1800" dirty="0" err="1" smtClean="0"/>
              <a:t>singifincatly</a:t>
            </a:r>
            <a:r>
              <a:rPr lang="en-US" sz="1800" dirty="0" smtClean="0"/>
              <a:t> improve the regression result</a:t>
            </a:r>
            <a:endParaRPr lang="en-US" sz="1400" dirty="0" smtClean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114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80"/>
    </mc:Choice>
    <mc:Fallback>
      <p:transition spd="slow" advTm="37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Analysis Finding</a:t>
            </a:r>
            <a:endParaRPr lang="en-US" sz="36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1155700"/>
            <a:ext cx="9144000" cy="0"/>
          </a:xfrm>
          <a:prstGeom prst="line">
            <a:avLst/>
          </a:prstGeom>
          <a:ln w="571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379538"/>
            <a:ext cx="8229600" cy="4924547"/>
          </a:xfrm>
        </p:spPr>
        <p:txBody>
          <a:bodyPr>
            <a:normAutofit/>
          </a:bodyPr>
          <a:lstStyle/>
          <a:p>
            <a:r>
              <a:rPr lang="en-US" sz="2000" dirty="0" smtClean="0"/>
              <a:t>Interpretation of the model</a:t>
            </a:r>
          </a:p>
          <a:p>
            <a:pPr lvl="1"/>
            <a:r>
              <a:rPr lang="cy-GB" sz="1600" dirty="0" smtClean="0"/>
              <a:t>ŷ</a:t>
            </a:r>
            <a:r>
              <a:rPr lang="en-US" sz="1600" dirty="0" smtClean="0"/>
              <a:t> =298,646 </a:t>
            </a:r>
            <a:r>
              <a:rPr lang="en-US" sz="1600" dirty="0"/>
              <a:t>+</a:t>
            </a:r>
            <a:r>
              <a:rPr lang="en-US" sz="1600" dirty="0" smtClean="0"/>
              <a:t>54,561x1 + 1267.68PIQ + 6447.10HEIGHT (</a:t>
            </a:r>
            <a:r>
              <a:rPr lang="en-US" sz="1400" dirty="0" smtClean="0"/>
              <a:t>where x1 = 1 when male)</a:t>
            </a:r>
            <a:endParaRPr lang="en-US" sz="1600" dirty="0" smtClean="0"/>
          </a:p>
          <a:p>
            <a:pPr lvl="1"/>
            <a:r>
              <a:rPr lang="en-US" sz="1800" dirty="0" smtClean="0"/>
              <a:t>Based on recommended model, we cautiously assume that the brain size can be predicted based on gender, height and PIQ.</a:t>
            </a:r>
          </a:p>
          <a:p>
            <a:pPr lvl="1"/>
            <a:r>
              <a:rPr lang="en-US" sz="1800" dirty="0" smtClean="0"/>
              <a:t>From common sense, the relationship between physical attributes (gender and height) and brain size could have been expected</a:t>
            </a:r>
          </a:p>
          <a:p>
            <a:pPr lvl="1"/>
            <a:r>
              <a:rPr lang="en-US" sz="1800" dirty="0" smtClean="0"/>
              <a:t>However, relationship between PIQ and brain size was indeed a very interesting finding</a:t>
            </a:r>
          </a:p>
          <a:p>
            <a:pPr lvl="1"/>
            <a:r>
              <a:rPr lang="en-US" sz="1800" dirty="0" smtClean="0"/>
              <a:t>Although our analysis does not provide causality evidence between intelligence and brain size, the final model indicates higher PIQ people are more likely to have bigger brain</a:t>
            </a:r>
            <a:endParaRPr lang="en-US" sz="1800" dirty="0"/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59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413"/>
    </mc:Choice>
    <mc:Fallback>
      <p:transition spd="slow" advTm="73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ersion 3_2011">
  <a:themeElements>
    <a:clrScheme name="Custom Depaul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16A9C"/>
      </a:accent1>
      <a:accent2>
        <a:srgbClr val="C0962B"/>
      </a:accent2>
      <a:accent3>
        <a:srgbClr val="BB1F2E"/>
      </a:accent3>
      <a:accent4>
        <a:srgbClr val="3478A2"/>
      </a:accent4>
      <a:accent5>
        <a:srgbClr val="C6C225"/>
      </a:accent5>
      <a:accent6>
        <a:srgbClr val="F79646"/>
      </a:accent6>
      <a:hlink>
        <a:srgbClr val="85D2DD"/>
      </a:hlink>
      <a:folHlink>
        <a:srgbClr val="5C270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Version 3_2011.potx</Template>
  <TotalTime>641</TotalTime>
  <Words>440</Words>
  <Application>Microsoft Macintosh PowerPoint</Application>
  <PresentationFormat>On-screen Show (4:3)</PresentationFormat>
  <Paragraphs>48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Helvetica</vt:lpstr>
      <vt:lpstr>Arial</vt:lpstr>
      <vt:lpstr>Version 3_2011</vt:lpstr>
      <vt:lpstr>Predicting Brain Size</vt:lpstr>
      <vt:lpstr>Data Introduction &amp; Analysis Objective</vt:lpstr>
      <vt:lpstr>Data Processing</vt:lpstr>
      <vt:lpstr>Model Analysis</vt:lpstr>
      <vt:lpstr>Analysis Finding</vt:lpstr>
    </vt:vector>
  </TitlesOfParts>
  <Company>DePaul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DePaul University</dc:creator>
  <cp:lastModifiedBy>jdumas</cp:lastModifiedBy>
  <cp:revision>27</cp:revision>
  <dcterms:created xsi:type="dcterms:W3CDTF">2012-02-24T22:13:37Z</dcterms:created>
  <dcterms:modified xsi:type="dcterms:W3CDTF">2015-11-22T22:01:03Z</dcterms:modified>
</cp:coreProperties>
</file>

<file path=docProps/thumbnail.jpeg>
</file>